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Extra Bold"/>
      <p:regular r:id="rId17"/>
    </p:embeddedFont>
    <p:embeddedFont>
      <p:font typeface="Arimo"/>
      <p:regular r:id="rId18"/>
    </p:embeddedFont>
    <p:embeddedFont>
      <p:font typeface="Arimo"/>
      <p:regular r:id="rId19"/>
    </p:embeddedFont>
    <p:embeddedFont>
      <p:font typeface="Arimo"/>
      <p:regular r:id="rId20"/>
    </p:embeddedFont>
    <p:embeddedFont>
      <p:font typeface="Arim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65534"/>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Unlocking the Power of Data Science</a:t>
            </a:r>
            <a:endParaRPr lang="en-US" sz="4450" dirty="0"/>
          </a:p>
        </p:txBody>
      </p:sp>
      <p:sp>
        <p:nvSpPr>
          <p:cNvPr id="4" name="Text 1"/>
          <p:cNvSpPr/>
          <p:nvPr/>
        </p:nvSpPr>
        <p:spPr>
          <a:xfrm>
            <a:off x="6280190" y="4123253"/>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Welcome to a 5-day workshop designed to equip you with the foundational skills needed to navigate the dynamic world of data science. We'll explore its applications and delve into the practical aspects of data analysis.</a:t>
            </a:r>
            <a:endParaRPr lang="en-US" sz="1750" dirty="0"/>
          </a:p>
        </p:txBody>
      </p:sp>
      <p:sp>
        <p:nvSpPr>
          <p:cNvPr id="5" name="Shape 2"/>
          <p:cNvSpPr/>
          <p:nvPr/>
        </p:nvSpPr>
        <p:spPr>
          <a:xfrm>
            <a:off x="6280190" y="5484019"/>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491639"/>
            <a:ext cx="347663" cy="347663"/>
          </a:xfrm>
          <a:prstGeom prst="rect">
            <a:avLst/>
          </a:prstGeom>
        </p:spPr>
      </p:pic>
      <p:sp>
        <p:nvSpPr>
          <p:cNvPr id="7" name="Text 3"/>
          <p:cNvSpPr/>
          <p:nvPr/>
        </p:nvSpPr>
        <p:spPr>
          <a:xfrm>
            <a:off x="6756440" y="5467112"/>
            <a:ext cx="1548527" cy="396835"/>
          </a:xfrm>
          <a:prstGeom prst="rect">
            <a:avLst/>
          </a:prstGeom>
          <a:noFill/>
          <a:ln/>
        </p:spPr>
        <p:txBody>
          <a:bodyPr wrap="none" lIns="0" tIns="0" rIns="0" bIns="0" rtlCol="0" anchor="t"/>
          <a:lstStyle/>
          <a:p>
            <a:pPr algn="l" indent="0" marL="0">
              <a:lnSpc>
                <a:spcPts val="3100"/>
              </a:lnSpc>
              <a:buNone/>
            </a:pPr>
            <a:r>
              <a:rPr lang="en-US" sz="2200" b="1" dirty="0">
                <a:solidFill>
                  <a:srgbClr val="2A2742"/>
                </a:solidFill>
                <a:latin typeface="Arimo Bold" pitchFamily="34" charset="0"/>
                <a:ea typeface="Arimo Bold" pitchFamily="34" charset="-122"/>
                <a:cs typeface="Arimo Bold" pitchFamily="34" charset="-120"/>
              </a:rPr>
              <a:t>by Faiza Ali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01622"/>
            <a:ext cx="6971586"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Next Steps and Conclusion</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Now that you've learned the basics, focus on mastering data cleaning techniques. This includes handling missing values, removing outliers, and transforming data for analysis. Then, delve into data visualization to effectively communicate your findings through charts, graphs, and other visual aids. Remember, strong data cleaning and compelling visualizations are key to impactful research.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27488" y="1730812"/>
            <a:ext cx="4919305" cy="4767977"/>
          </a:xfrm>
          <a:prstGeom prst="rect">
            <a:avLst/>
          </a:prstGeom>
        </p:spPr>
      </p:pic>
      <p:sp>
        <p:nvSpPr>
          <p:cNvPr id="3" name="Text 0"/>
          <p:cNvSpPr/>
          <p:nvPr/>
        </p:nvSpPr>
        <p:spPr>
          <a:xfrm>
            <a:off x="793790" y="1822609"/>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Introduction to Data Science and AI</a:t>
            </a:r>
            <a:endParaRPr lang="en-US" sz="4450" dirty="0"/>
          </a:p>
        </p:txBody>
      </p:sp>
      <p:sp>
        <p:nvSpPr>
          <p:cNvPr id="4" name="Text 1"/>
          <p:cNvSpPr/>
          <p:nvPr/>
        </p:nvSpPr>
        <p:spPr>
          <a:xfrm>
            <a:off x="793790" y="3807143"/>
            <a:ext cx="2925604"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What is Data Science?</a:t>
            </a:r>
            <a:endParaRPr lang="en-US" sz="2200" dirty="0"/>
          </a:p>
        </p:txBody>
      </p:sp>
      <p:sp>
        <p:nvSpPr>
          <p:cNvPr id="5" name="Text 2"/>
          <p:cNvSpPr/>
          <p:nvPr/>
        </p:nvSpPr>
        <p:spPr>
          <a:xfrm>
            <a:off x="793790" y="4388287"/>
            <a:ext cx="3501509"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Data science is the practice of extracting knowledge from data using scientific methods, algorithms, processes, and systems.</a:t>
            </a:r>
            <a:endParaRPr lang="en-US" sz="1750" dirty="0"/>
          </a:p>
        </p:txBody>
      </p:sp>
      <p:sp>
        <p:nvSpPr>
          <p:cNvPr id="6" name="Text 3"/>
          <p:cNvSpPr/>
          <p:nvPr/>
        </p:nvSpPr>
        <p:spPr>
          <a:xfrm>
            <a:off x="4856321" y="3807143"/>
            <a:ext cx="2950488"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AI and its Applications</a:t>
            </a:r>
            <a:endParaRPr lang="en-US" sz="2200" dirty="0"/>
          </a:p>
        </p:txBody>
      </p:sp>
      <p:sp>
        <p:nvSpPr>
          <p:cNvPr id="7" name="Text 4"/>
          <p:cNvSpPr/>
          <p:nvPr/>
        </p:nvSpPr>
        <p:spPr>
          <a:xfrm>
            <a:off x="4856321" y="4388287"/>
            <a:ext cx="3501509"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Artificial intelligence (AI) is a branch of computer science that focuses on creating intelligent agents that can reason, learn, and act autonomously.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2361" y="624245"/>
            <a:ext cx="13045678" cy="1414939"/>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Unveiling the Differences: AI, ML, and Data Science</a:t>
            </a:r>
            <a:endParaRPr lang="en-US" sz="4450" dirty="0"/>
          </a:p>
        </p:txBody>
      </p:sp>
      <p:pic>
        <p:nvPicPr>
          <p:cNvPr id="3" name="Image 0" descr="preencoded.png">    </p:cNvPr>
          <p:cNvPicPr>
            <a:picLocks noChangeAspect="1"/>
          </p:cNvPicPr>
          <p:nvPr/>
        </p:nvPicPr>
        <p:blipFill>
          <a:blip r:embed="rId1"/>
          <a:stretch>
            <a:fillRect/>
          </a:stretch>
        </p:blipFill>
        <p:spPr>
          <a:xfrm>
            <a:off x="2977396" y="2491978"/>
            <a:ext cx="2152531" cy="1666756"/>
          </a:xfrm>
          <a:prstGeom prst="rect">
            <a:avLst/>
          </a:prstGeom>
        </p:spPr>
      </p:pic>
      <p:sp>
        <p:nvSpPr>
          <p:cNvPr id="4" name="Text 1"/>
          <p:cNvSpPr/>
          <p:nvPr/>
        </p:nvSpPr>
        <p:spPr>
          <a:xfrm>
            <a:off x="3998476" y="3314938"/>
            <a:ext cx="110371" cy="452795"/>
          </a:xfrm>
          <a:prstGeom prst="rect">
            <a:avLst/>
          </a:prstGeom>
          <a:noFill/>
          <a:ln/>
        </p:spPr>
        <p:txBody>
          <a:bodyPr wrap="none" lIns="0" tIns="0" rIns="0" bIns="0" rtlCol="0" anchor="t"/>
          <a:lstStyle/>
          <a:p>
            <a:pPr algn="ctr" indent="0" marL="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5" name="Text 2"/>
          <p:cNvSpPr/>
          <p:nvPr/>
        </p:nvSpPr>
        <p:spPr>
          <a:xfrm>
            <a:off x="5356265" y="2899410"/>
            <a:ext cx="2829997" cy="353735"/>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Artificial Intelligence</a:t>
            </a:r>
            <a:endParaRPr lang="en-US" sz="2200" dirty="0"/>
          </a:p>
        </p:txBody>
      </p:sp>
      <p:sp>
        <p:nvSpPr>
          <p:cNvPr id="6" name="Text 3"/>
          <p:cNvSpPr/>
          <p:nvPr/>
        </p:nvSpPr>
        <p:spPr>
          <a:xfrm>
            <a:off x="5356265" y="3388876"/>
            <a:ext cx="7007423" cy="362307"/>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The broader umbrella term for systems capable of intelligent behavior.</a:t>
            </a:r>
            <a:endParaRPr lang="en-US" sz="1750" dirty="0"/>
          </a:p>
        </p:txBody>
      </p:sp>
      <p:sp>
        <p:nvSpPr>
          <p:cNvPr id="7" name="Shape 4"/>
          <p:cNvSpPr/>
          <p:nvPr/>
        </p:nvSpPr>
        <p:spPr>
          <a:xfrm>
            <a:off x="5186482" y="4171712"/>
            <a:ext cx="8595003" cy="15240"/>
          </a:xfrm>
          <a:prstGeom prst="roundRect">
            <a:avLst>
              <a:gd name="adj" fmla="val 623958"/>
            </a:avLst>
          </a:prstGeom>
          <a:solidFill>
            <a:srgbClr val="BDB8DF"/>
          </a:solidFill>
          <a:ln/>
        </p:spPr>
      </p:sp>
      <p:pic>
        <p:nvPicPr>
          <p:cNvPr id="8" name="Image 1" descr="preencoded.png">    </p:cNvPr>
          <p:cNvPicPr>
            <a:picLocks noChangeAspect="1"/>
          </p:cNvPicPr>
          <p:nvPr/>
        </p:nvPicPr>
        <p:blipFill>
          <a:blip r:embed="rId2"/>
          <a:stretch>
            <a:fillRect/>
          </a:stretch>
        </p:blipFill>
        <p:spPr>
          <a:xfrm>
            <a:off x="1901190" y="4215289"/>
            <a:ext cx="4305062" cy="1666756"/>
          </a:xfrm>
          <a:prstGeom prst="rect">
            <a:avLst/>
          </a:prstGeom>
        </p:spPr>
      </p:pic>
      <p:sp>
        <p:nvSpPr>
          <p:cNvPr id="9" name="Text 5"/>
          <p:cNvSpPr/>
          <p:nvPr/>
        </p:nvSpPr>
        <p:spPr>
          <a:xfrm>
            <a:off x="3972163" y="4822269"/>
            <a:ext cx="162997" cy="452795"/>
          </a:xfrm>
          <a:prstGeom prst="rect">
            <a:avLst/>
          </a:prstGeom>
          <a:noFill/>
          <a:ln/>
        </p:spPr>
        <p:txBody>
          <a:bodyPr wrap="none" lIns="0" tIns="0" rIns="0" bIns="0" rtlCol="0" anchor="t"/>
          <a:lstStyle/>
          <a:p>
            <a:pPr algn="ctr" indent="0" marL="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10" name="Text 6"/>
          <p:cNvSpPr/>
          <p:nvPr/>
        </p:nvSpPr>
        <p:spPr>
          <a:xfrm>
            <a:off x="6432590" y="4622721"/>
            <a:ext cx="2829997" cy="353735"/>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Machine Learning</a:t>
            </a:r>
            <a:endParaRPr lang="en-US" sz="2200" dirty="0"/>
          </a:p>
        </p:txBody>
      </p:sp>
      <p:sp>
        <p:nvSpPr>
          <p:cNvPr id="11" name="Text 7"/>
          <p:cNvSpPr/>
          <p:nvPr/>
        </p:nvSpPr>
        <p:spPr>
          <a:xfrm>
            <a:off x="6432590" y="5112187"/>
            <a:ext cx="6693337" cy="362307"/>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A subset of AI that focuses on enabling systems to learn from data.</a:t>
            </a:r>
            <a:endParaRPr lang="en-US" sz="1750" dirty="0"/>
          </a:p>
        </p:txBody>
      </p:sp>
      <p:sp>
        <p:nvSpPr>
          <p:cNvPr id="12" name="Shape 8"/>
          <p:cNvSpPr/>
          <p:nvPr/>
        </p:nvSpPr>
        <p:spPr>
          <a:xfrm>
            <a:off x="6262807" y="5895023"/>
            <a:ext cx="7518678" cy="15240"/>
          </a:xfrm>
          <a:prstGeom prst="roundRect">
            <a:avLst>
              <a:gd name="adj" fmla="val 623958"/>
            </a:avLst>
          </a:prstGeom>
          <a:solidFill>
            <a:srgbClr val="BDB8DF"/>
          </a:solidFill>
          <a:ln/>
        </p:spPr>
      </p:sp>
      <p:pic>
        <p:nvPicPr>
          <p:cNvPr id="13" name="Image 2" descr="preencoded.png">    </p:cNvPr>
          <p:cNvPicPr>
            <a:picLocks noChangeAspect="1"/>
          </p:cNvPicPr>
          <p:nvPr/>
        </p:nvPicPr>
        <p:blipFill>
          <a:blip r:embed="rId3"/>
          <a:stretch>
            <a:fillRect/>
          </a:stretch>
        </p:blipFill>
        <p:spPr>
          <a:xfrm>
            <a:off x="824865" y="5938599"/>
            <a:ext cx="6457593" cy="1666756"/>
          </a:xfrm>
          <a:prstGeom prst="rect">
            <a:avLst/>
          </a:prstGeom>
        </p:spPr>
      </p:pic>
      <p:sp>
        <p:nvSpPr>
          <p:cNvPr id="14" name="Text 9"/>
          <p:cNvSpPr/>
          <p:nvPr/>
        </p:nvSpPr>
        <p:spPr>
          <a:xfrm>
            <a:off x="3973116" y="6545580"/>
            <a:ext cx="160973" cy="452795"/>
          </a:xfrm>
          <a:prstGeom prst="rect">
            <a:avLst/>
          </a:prstGeom>
          <a:noFill/>
          <a:ln/>
        </p:spPr>
        <p:txBody>
          <a:bodyPr wrap="none" lIns="0" tIns="0" rIns="0" bIns="0" rtlCol="0" anchor="t"/>
          <a:lstStyle/>
          <a:p>
            <a:pPr algn="ctr" indent="0" marL="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3</a:t>
            </a:r>
            <a:endParaRPr lang="en-US" sz="2200" dirty="0"/>
          </a:p>
        </p:txBody>
      </p:sp>
      <p:sp>
        <p:nvSpPr>
          <p:cNvPr id="15" name="Text 10"/>
          <p:cNvSpPr/>
          <p:nvPr/>
        </p:nvSpPr>
        <p:spPr>
          <a:xfrm>
            <a:off x="7508796" y="6164937"/>
            <a:ext cx="2829997" cy="353735"/>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Data Science</a:t>
            </a:r>
            <a:endParaRPr lang="en-US" sz="2200" dirty="0"/>
          </a:p>
        </p:txBody>
      </p:sp>
      <p:sp>
        <p:nvSpPr>
          <p:cNvPr id="16" name="Text 11"/>
          <p:cNvSpPr/>
          <p:nvPr/>
        </p:nvSpPr>
        <p:spPr>
          <a:xfrm>
            <a:off x="7508796" y="6654403"/>
            <a:ext cx="6102906" cy="724614"/>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The broader field encompassing data collection, analysis, and interpretation.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693420" y="2419350"/>
            <a:ext cx="4099560" cy="3390900"/>
          </a:xfrm>
          <a:prstGeom prst="rect">
            <a:avLst/>
          </a:prstGeom>
        </p:spPr>
      </p:pic>
      <p:sp>
        <p:nvSpPr>
          <p:cNvPr id="4" name="Text 0"/>
          <p:cNvSpPr/>
          <p:nvPr/>
        </p:nvSpPr>
        <p:spPr>
          <a:xfrm>
            <a:off x="6236494" y="590788"/>
            <a:ext cx="7643813" cy="1339453"/>
          </a:xfrm>
          <a:prstGeom prst="rect">
            <a:avLst/>
          </a:prstGeom>
          <a:noFill/>
          <a:ln/>
        </p:spPr>
        <p:txBody>
          <a:bodyPr wrap="square" lIns="0" tIns="0" rIns="0" bIns="0" rtlCol="0" anchor="t"/>
          <a:lstStyle/>
          <a:p>
            <a:pPr indent="0" marL="0">
              <a:lnSpc>
                <a:spcPts val="5250"/>
              </a:lnSpc>
              <a:buNone/>
            </a:pPr>
            <a:r>
              <a:rPr lang="en-US" sz="4200" b="1" dirty="0">
                <a:solidFill>
                  <a:srgbClr val="231971"/>
                </a:solidFill>
                <a:latin typeface="Outfit Extra Bold" pitchFamily="34" charset="0"/>
                <a:ea typeface="Outfit Extra Bold" pitchFamily="34" charset="-122"/>
                <a:cs typeface="Outfit Extra Bold" pitchFamily="34" charset="-120"/>
              </a:rPr>
              <a:t>Applications of Data Science in Our Daily Lives</a:t>
            </a:r>
            <a:endParaRPr lang="en-US" sz="4200" dirty="0"/>
          </a:p>
        </p:txBody>
      </p:sp>
      <p:sp>
        <p:nvSpPr>
          <p:cNvPr id="5" name="Shape 1"/>
          <p:cNvSpPr/>
          <p:nvPr/>
        </p:nvSpPr>
        <p:spPr>
          <a:xfrm>
            <a:off x="6236494" y="2492812"/>
            <a:ext cx="482203" cy="482203"/>
          </a:xfrm>
          <a:prstGeom prst="roundRect">
            <a:avLst>
              <a:gd name="adj" fmla="val 18668"/>
            </a:avLst>
          </a:prstGeom>
          <a:solidFill>
            <a:srgbClr val="E9E6FA"/>
          </a:solidFill>
          <a:ln w="7620">
            <a:solidFill>
              <a:srgbClr val="BDB8DF"/>
            </a:solidFill>
            <a:prstDash val="solid"/>
          </a:ln>
        </p:spPr>
      </p:sp>
      <p:sp>
        <p:nvSpPr>
          <p:cNvPr id="6" name="Text 2"/>
          <p:cNvSpPr/>
          <p:nvPr/>
        </p:nvSpPr>
        <p:spPr>
          <a:xfrm>
            <a:off x="6414849" y="2573179"/>
            <a:ext cx="125373" cy="321469"/>
          </a:xfrm>
          <a:prstGeom prst="rect">
            <a:avLst/>
          </a:prstGeom>
          <a:noFill/>
          <a:ln/>
        </p:spPr>
        <p:txBody>
          <a:bodyPr wrap="none" lIns="0" tIns="0" rIns="0" bIns="0" rtlCol="0" anchor="t"/>
          <a:lstStyle/>
          <a:p>
            <a:pPr algn="ctr" indent="0" marL="0">
              <a:lnSpc>
                <a:spcPts val="2500"/>
              </a:lnSpc>
              <a:buNone/>
            </a:pPr>
            <a:r>
              <a:rPr lang="en-US" sz="2500" b="1" dirty="0">
                <a:solidFill>
                  <a:srgbClr val="2A2742"/>
                </a:solidFill>
                <a:latin typeface="Outfit Extra Bold" pitchFamily="34" charset="0"/>
                <a:ea typeface="Outfit Extra Bold" pitchFamily="34" charset="-122"/>
                <a:cs typeface="Outfit Extra Bold" pitchFamily="34" charset="-120"/>
              </a:rPr>
              <a:t>1</a:t>
            </a:r>
            <a:endParaRPr lang="en-US" sz="2500" dirty="0"/>
          </a:p>
        </p:txBody>
      </p:sp>
      <p:sp>
        <p:nvSpPr>
          <p:cNvPr id="7" name="Text 3"/>
          <p:cNvSpPr/>
          <p:nvPr/>
        </p:nvSpPr>
        <p:spPr>
          <a:xfrm>
            <a:off x="6933009" y="2492812"/>
            <a:ext cx="3018234" cy="669608"/>
          </a:xfrm>
          <a:prstGeom prst="rect">
            <a:avLst/>
          </a:prstGeom>
          <a:noFill/>
          <a:ln/>
        </p:spPr>
        <p:txBody>
          <a:bodyPr wrap="square" lIns="0" tIns="0" rIns="0" bIns="0" rtlCol="0" anchor="t"/>
          <a:lstStyle/>
          <a:p>
            <a:pPr indent="0" marL="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1. Personalized Recommendations</a:t>
            </a:r>
            <a:endParaRPr lang="en-US" sz="2100" dirty="0"/>
          </a:p>
        </p:txBody>
      </p:sp>
      <p:sp>
        <p:nvSpPr>
          <p:cNvPr id="8" name="Text 4"/>
          <p:cNvSpPr/>
          <p:nvPr/>
        </p:nvSpPr>
        <p:spPr>
          <a:xfrm>
            <a:off x="6933009" y="3291007"/>
            <a:ext cx="3018234" cy="1714500"/>
          </a:xfrm>
          <a:prstGeom prst="rect">
            <a:avLst/>
          </a:prstGeom>
          <a:noFill/>
          <a:ln/>
        </p:spPr>
        <p:txBody>
          <a:bodyPr wrap="square" lIns="0" tIns="0" rIns="0" bIns="0" rtlCol="0" anchor="t"/>
          <a:lstStyle/>
          <a:p>
            <a:pPr indent="0" marL="0">
              <a:lnSpc>
                <a:spcPts val="2700"/>
              </a:lnSpc>
              <a:buNone/>
            </a:pPr>
            <a:r>
              <a:rPr lang="en-US" sz="1650" dirty="0">
                <a:solidFill>
                  <a:srgbClr val="2A2742"/>
                </a:solidFill>
                <a:latin typeface="Arimo" pitchFamily="34" charset="0"/>
                <a:ea typeface="Arimo" pitchFamily="34" charset="-122"/>
                <a:cs typeface="Arimo" pitchFamily="34" charset="-120"/>
              </a:rPr>
              <a:t>Data science powers recommendation engines that suggest products, movies, and music based on your preferences.</a:t>
            </a:r>
            <a:endParaRPr lang="en-US" sz="1650" dirty="0"/>
          </a:p>
        </p:txBody>
      </p:sp>
      <p:sp>
        <p:nvSpPr>
          <p:cNvPr id="9" name="Shape 5"/>
          <p:cNvSpPr/>
          <p:nvPr/>
        </p:nvSpPr>
        <p:spPr>
          <a:xfrm>
            <a:off x="10165556" y="2492812"/>
            <a:ext cx="482203" cy="482203"/>
          </a:xfrm>
          <a:prstGeom prst="roundRect">
            <a:avLst>
              <a:gd name="adj" fmla="val 18668"/>
            </a:avLst>
          </a:prstGeom>
          <a:solidFill>
            <a:srgbClr val="E9E6FA"/>
          </a:solidFill>
          <a:ln w="7620">
            <a:solidFill>
              <a:srgbClr val="BDB8DF"/>
            </a:solidFill>
            <a:prstDash val="solid"/>
          </a:ln>
        </p:spPr>
      </p:sp>
      <p:sp>
        <p:nvSpPr>
          <p:cNvPr id="10" name="Text 6"/>
          <p:cNvSpPr/>
          <p:nvPr/>
        </p:nvSpPr>
        <p:spPr>
          <a:xfrm>
            <a:off x="10314027" y="2573179"/>
            <a:ext cx="185261" cy="321469"/>
          </a:xfrm>
          <a:prstGeom prst="rect">
            <a:avLst/>
          </a:prstGeom>
          <a:noFill/>
          <a:ln/>
        </p:spPr>
        <p:txBody>
          <a:bodyPr wrap="none" lIns="0" tIns="0" rIns="0" bIns="0" rtlCol="0" anchor="t"/>
          <a:lstStyle/>
          <a:p>
            <a:pPr algn="ctr" indent="0" marL="0">
              <a:lnSpc>
                <a:spcPts val="2500"/>
              </a:lnSpc>
              <a:buNone/>
            </a:pPr>
            <a:r>
              <a:rPr lang="en-US" sz="2500" b="1" dirty="0">
                <a:solidFill>
                  <a:srgbClr val="2A2742"/>
                </a:solidFill>
                <a:latin typeface="Outfit Extra Bold" pitchFamily="34" charset="0"/>
                <a:ea typeface="Outfit Extra Bold" pitchFamily="34" charset="-122"/>
                <a:cs typeface="Outfit Extra Bold" pitchFamily="34" charset="-120"/>
              </a:rPr>
              <a:t>2</a:t>
            </a:r>
            <a:endParaRPr lang="en-US" sz="2500" dirty="0"/>
          </a:p>
        </p:txBody>
      </p:sp>
      <p:sp>
        <p:nvSpPr>
          <p:cNvPr id="11" name="Text 7"/>
          <p:cNvSpPr/>
          <p:nvPr/>
        </p:nvSpPr>
        <p:spPr>
          <a:xfrm>
            <a:off x="10862072" y="2492812"/>
            <a:ext cx="2679025" cy="334804"/>
          </a:xfrm>
          <a:prstGeom prst="rect">
            <a:avLst/>
          </a:prstGeom>
          <a:noFill/>
          <a:ln/>
        </p:spPr>
        <p:txBody>
          <a:bodyPr wrap="none" lIns="0" tIns="0" rIns="0" bIns="0" rtlCol="0" anchor="t"/>
          <a:lstStyle/>
          <a:p>
            <a:pPr indent="0" marL="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2. Fraud Detection</a:t>
            </a:r>
            <a:endParaRPr lang="en-US" sz="2100" dirty="0"/>
          </a:p>
        </p:txBody>
      </p:sp>
      <p:sp>
        <p:nvSpPr>
          <p:cNvPr id="12" name="Text 8"/>
          <p:cNvSpPr/>
          <p:nvPr/>
        </p:nvSpPr>
        <p:spPr>
          <a:xfrm>
            <a:off x="10862072" y="2956203"/>
            <a:ext cx="3018234" cy="1714500"/>
          </a:xfrm>
          <a:prstGeom prst="rect">
            <a:avLst/>
          </a:prstGeom>
          <a:noFill/>
          <a:ln/>
        </p:spPr>
        <p:txBody>
          <a:bodyPr wrap="square" lIns="0" tIns="0" rIns="0" bIns="0" rtlCol="0" anchor="t"/>
          <a:lstStyle/>
          <a:p>
            <a:pPr indent="0" marL="0">
              <a:lnSpc>
                <a:spcPts val="2700"/>
              </a:lnSpc>
              <a:buNone/>
            </a:pPr>
            <a:r>
              <a:rPr lang="en-US" sz="1650" dirty="0">
                <a:solidFill>
                  <a:srgbClr val="2A2742"/>
                </a:solidFill>
                <a:latin typeface="Arimo" pitchFamily="34" charset="0"/>
                <a:ea typeface="Arimo" pitchFamily="34" charset="-122"/>
                <a:cs typeface="Arimo" pitchFamily="34" charset="-120"/>
              </a:rPr>
              <a:t>Financial institutions use data science to identify fraudulent transactions and protect customers from financial losses.</a:t>
            </a:r>
            <a:endParaRPr lang="en-US" sz="1650" dirty="0"/>
          </a:p>
        </p:txBody>
      </p:sp>
      <p:sp>
        <p:nvSpPr>
          <p:cNvPr id="13" name="Shape 9"/>
          <p:cNvSpPr/>
          <p:nvPr/>
        </p:nvSpPr>
        <p:spPr>
          <a:xfrm>
            <a:off x="6236494" y="5460921"/>
            <a:ext cx="482203" cy="482203"/>
          </a:xfrm>
          <a:prstGeom prst="roundRect">
            <a:avLst>
              <a:gd name="adj" fmla="val 18668"/>
            </a:avLst>
          </a:prstGeom>
          <a:solidFill>
            <a:srgbClr val="E9E6FA"/>
          </a:solidFill>
          <a:ln w="7620">
            <a:solidFill>
              <a:srgbClr val="BDB8DF"/>
            </a:solidFill>
            <a:prstDash val="solid"/>
          </a:ln>
        </p:spPr>
      </p:sp>
      <p:sp>
        <p:nvSpPr>
          <p:cNvPr id="14" name="Text 10"/>
          <p:cNvSpPr/>
          <p:nvPr/>
        </p:nvSpPr>
        <p:spPr>
          <a:xfrm>
            <a:off x="6386036" y="5541288"/>
            <a:ext cx="182999" cy="321469"/>
          </a:xfrm>
          <a:prstGeom prst="rect">
            <a:avLst/>
          </a:prstGeom>
          <a:noFill/>
          <a:ln/>
        </p:spPr>
        <p:txBody>
          <a:bodyPr wrap="none" lIns="0" tIns="0" rIns="0" bIns="0" rtlCol="0" anchor="t"/>
          <a:lstStyle/>
          <a:p>
            <a:pPr algn="ctr" indent="0" marL="0">
              <a:lnSpc>
                <a:spcPts val="2500"/>
              </a:lnSpc>
              <a:buNone/>
            </a:pPr>
            <a:r>
              <a:rPr lang="en-US" sz="2500" b="1" dirty="0">
                <a:solidFill>
                  <a:srgbClr val="2A2742"/>
                </a:solidFill>
                <a:latin typeface="Outfit Extra Bold" pitchFamily="34" charset="0"/>
                <a:ea typeface="Outfit Extra Bold" pitchFamily="34" charset="-122"/>
                <a:cs typeface="Outfit Extra Bold" pitchFamily="34" charset="-120"/>
              </a:rPr>
              <a:t>3</a:t>
            </a:r>
            <a:endParaRPr lang="en-US" sz="2500" dirty="0"/>
          </a:p>
        </p:txBody>
      </p:sp>
      <p:sp>
        <p:nvSpPr>
          <p:cNvPr id="15" name="Text 11"/>
          <p:cNvSpPr/>
          <p:nvPr/>
        </p:nvSpPr>
        <p:spPr>
          <a:xfrm>
            <a:off x="6933009" y="5460921"/>
            <a:ext cx="2679025" cy="334804"/>
          </a:xfrm>
          <a:prstGeom prst="rect">
            <a:avLst/>
          </a:prstGeom>
          <a:noFill/>
          <a:ln/>
        </p:spPr>
        <p:txBody>
          <a:bodyPr wrap="none" lIns="0" tIns="0" rIns="0" bIns="0" rtlCol="0" anchor="t"/>
          <a:lstStyle/>
          <a:p>
            <a:pPr indent="0" marL="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3. </a:t>
            </a:r>
            <a:pPr indent="0" marL="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Maps and GPS</a:t>
            </a:r>
            <a:endParaRPr lang="en-US" sz="2100" dirty="0"/>
          </a:p>
        </p:txBody>
      </p:sp>
      <p:sp>
        <p:nvSpPr>
          <p:cNvPr id="16" name="Text 12"/>
          <p:cNvSpPr/>
          <p:nvPr/>
        </p:nvSpPr>
        <p:spPr>
          <a:xfrm>
            <a:off x="6933009" y="5924312"/>
            <a:ext cx="3018234" cy="1371600"/>
          </a:xfrm>
          <a:prstGeom prst="rect">
            <a:avLst/>
          </a:prstGeom>
          <a:noFill/>
          <a:ln/>
        </p:spPr>
        <p:txBody>
          <a:bodyPr wrap="square" lIns="0" tIns="0" rIns="0" bIns="0" rtlCol="0" anchor="t"/>
          <a:lstStyle/>
          <a:p>
            <a:pPr indent="0" marL="0">
              <a:lnSpc>
                <a:spcPts val="2700"/>
              </a:lnSpc>
              <a:buNone/>
            </a:pPr>
            <a:r>
              <a:rPr lang="en-US" sz="1650" dirty="0">
                <a:solidFill>
                  <a:srgbClr val="2A2742"/>
                </a:solidFill>
                <a:latin typeface="Arimo" pitchFamily="34" charset="0"/>
                <a:ea typeface="Arimo" pitchFamily="34" charset="-122"/>
                <a:cs typeface="Arimo" pitchFamily="34" charset="-120"/>
              </a:rPr>
              <a:t>Google Maps and Waze analyze traffic patterns and provide real-time directions and estimated arrival times</a:t>
            </a:r>
            <a:endParaRPr lang="en-US" sz="1650" dirty="0"/>
          </a:p>
        </p:txBody>
      </p:sp>
      <p:sp>
        <p:nvSpPr>
          <p:cNvPr id="17" name="Shape 13"/>
          <p:cNvSpPr/>
          <p:nvPr/>
        </p:nvSpPr>
        <p:spPr>
          <a:xfrm>
            <a:off x="10165556" y="5460921"/>
            <a:ext cx="482203" cy="482203"/>
          </a:xfrm>
          <a:prstGeom prst="roundRect">
            <a:avLst>
              <a:gd name="adj" fmla="val 18668"/>
            </a:avLst>
          </a:prstGeom>
          <a:solidFill>
            <a:srgbClr val="E9E6FA"/>
          </a:solidFill>
          <a:ln w="7620">
            <a:solidFill>
              <a:srgbClr val="BDB8DF"/>
            </a:solidFill>
            <a:prstDash val="solid"/>
          </a:ln>
        </p:spPr>
      </p:sp>
      <p:sp>
        <p:nvSpPr>
          <p:cNvPr id="18" name="Text 14"/>
          <p:cNvSpPr/>
          <p:nvPr/>
        </p:nvSpPr>
        <p:spPr>
          <a:xfrm>
            <a:off x="10308074" y="5541288"/>
            <a:ext cx="197168" cy="321469"/>
          </a:xfrm>
          <a:prstGeom prst="rect">
            <a:avLst/>
          </a:prstGeom>
          <a:noFill/>
          <a:ln/>
        </p:spPr>
        <p:txBody>
          <a:bodyPr wrap="none" lIns="0" tIns="0" rIns="0" bIns="0" rtlCol="0" anchor="t"/>
          <a:lstStyle/>
          <a:p>
            <a:pPr algn="ctr" indent="0" marL="0">
              <a:lnSpc>
                <a:spcPts val="2500"/>
              </a:lnSpc>
              <a:buNone/>
            </a:pPr>
            <a:r>
              <a:rPr lang="en-US" sz="2500" b="1" dirty="0">
                <a:solidFill>
                  <a:srgbClr val="2A2742"/>
                </a:solidFill>
                <a:latin typeface="Outfit Extra Bold" pitchFamily="34" charset="0"/>
                <a:ea typeface="Outfit Extra Bold" pitchFamily="34" charset="-122"/>
                <a:cs typeface="Outfit Extra Bold" pitchFamily="34" charset="-120"/>
              </a:rPr>
              <a:t>4</a:t>
            </a:r>
            <a:endParaRPr lang="en-US" sz="2500" dirty="0"/>
          </a:p>
        </p:txBody>
      </p:sp>
      <p:sp>
        <p:nvSpPr>
          <p:cNvPr id="19" name="Text 15"/>
          <p:cNvSpPr/>
          <p:nvPr/>
        </p:nvSpPr>
        <p:spPr>
          <a:xfrm>
            <a:off x="10862072" y="5460921"/>
            <a:ext cx="2679025" cy="334804"/>
          </a:xfrm>
          <a:prstGeom prst="rect">
            <a:avLst/>
          </a:prstGeom>
          <a:noFill/>
          <a:ln/>
        </p:spPr>
        <p:txBody>
          <a:bodyPr wrap="none" lIns="0" tIns="0" rIns="0" bIns="0" rtlCol="0" anchor="t"/>
          <a:lstStyle/>
          <a:p>
            <a:pPr indent="0" marL="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4. Medical Diagnosis</a:t>
            </a:r>
            <a:endParaRPr lang="en-US" sz="2100" dirty="0"/>
          </a:p>
        </p:txBody>
      </p:sp>
      <p:sp>
        <p:nvSpPr>
          <p:cNvPr id="20" name="Text 16"/>
          <p:cNvSpPr/>
          <p:nvPr/>
        </p:nvSpPr>
        <p:spPr>
          <a:xfrm>
            <a:off x="10862072" y="5924312"/>
            <a:ext cx="3018234" cy="1714500"/>
          </a:xfrm>
          <a:prstGeom prst="rect">
            <a:avLst/>
          </a:prstGeom>
          <a:noFill/>
          <a:ln/>
        </p:spPr>
        <p:txBody>
          <a:bodyPr wrap="square" lIns="0" tIns="0" rIns="0" bIns="0" rtlCol="0" anchor="t"/>
          <a:lstStyle/>
          <a:p>
            <a:pPr indent="0" marL="0">
              <a:lnSpc>
                <a:spcPts val="2700"/>
              </a:lnSpc>
              <a:buNone/>
            </a:pPr>
            <a:r>
              <a:rPr lang="en-US" sz="1650" dirty="0">
                <a:solidFill>
                  <a:srgbClr val="2A2742"/>
                </a:solidFill>
                <a:latin typeface="Arimo" pitchFamily="34" charset="0"/>
                <a:ea typeface="Arimo" pitchFamily="34" charset="-122"/>
                <a:cs typeface="Arimo" pitchFamily="34" charset="-120"/>
              </a:rPr>
              <a:t>Data science aids in medical diagnosis by analyzing medical images and patient data, leading to more accurate diagnoses.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657" y="793194"/>
            <a:ext cx="7240191" cy="610433"/>
          </a:xfrm>
          <a:prstGeom prst="rect">
            <a:avLst/>
          </a:prstGeom>
          <a:noFill/>
          <a:ln/>
        </p:spPr>
        <p:txBody>
          <a:bodyPr wrap="none" lIns="0" tIns="0" rIns="0" bIns="0" rtlCol="0" anchor="t"/>
          <a:lstStyle/>
          <a:p>
            <a:pPr indent="0" marL="0">
              <a:lnSpc>
                <a:spcPts val="4800"/>
              </a:lnSpc>
              <a:buNone/>
            </a:pPr>
            <a:r>
              <a:rPr lang="en-US" sz="3800" b="1" dirty="0">
                <a:solidFill>
                  <a:srgbClr val="231971"/>
                </a:solidFill>
                <a:latin typeface="Outfit Extra Bold" pitchFamily="34" charset="0"/>
                <a:ea typeface="Outfit Extra Bold" pitchFamily="34" charset="-122"/>
                <a:cs typeface="Outfit Extra Bold" pitchFamily="34" charset="-120"/>
              </a:rPr>
              <a:t>Data Sources: Kaggle, UCI, IEEE</a:t>
            </a:r>
            <a:endParaRPr lang="en-US" sz="3800" dirty="0"/>
          </a:p>
        </p:txBody>
      </p:sp>
      <p:pic>
        <p:nvPicPr>
          <p:cNvPr id="4" name="Image 1" descr="preencoded.png">    </p:cNvPr>
          <p:cNvPicPr>
            <a:picLocks noChangeAspect="1"/>
          </p:cNvPicPr>
          <p:nvPr/>
        </p:nvPicPr>
        <p:blipFill>
          <a:blip r:embed="rId2"/>
          <a:stretch>
            <a:fillRect/>
          </a:stretch>
        </p:blipFill>
        <p:spPr>
          <a:xfrm>
            <a:off x="683657" y="1696641"/>
            <a:ext cx="488275" cy="488275"/>
          </a:xfrm>
          <a:prstGeom prst="rect">
            <a:avLst/>
          </a:prstGeom>
        </p:spPr>
      </p:pic>
      <p:sp>
        <p:nvSpPr>
          <p:cNvPr id="5" name="Text 1"/>
          <p:cNvSpPr/>
          <p:nvPr/>
        </p:nvSpPr>
        <p:spPr>
          <a:xfrm>
            <a:off x="683657" y="2380178"/>
            <a:ext cx="2441734" cy="305157"/>
          </a:xfrm>
          <a:prstGeom prst="rect">
            <a:avLst/>
          </a:prstGeom>
          <a:noFill/>
          <a:ln/>
        </p:spPr>
        <p:txBody>
          <a:bodyPr wrap="none" lIns="0" tIns="0" rIns="0" bIns="0" rtlCol="0" anchor="t"/>
          <a:lstStyle/>
          <a:p>
            <a:pPr algn="l" indent="0" marL="0">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Kaggle</a:t>
            </a:r>
            <a:endParaRPr lang="en-US" sz="1900" dirty="0"/>
          </a:p>
        </p:txBody>
      </p:sp>
      <p:sp>
        <p:nvSpPr>
          <p:cNvPr id="6" name="Text 2"/>
          <p:cNvSpPr/>
          <p:nvPr/>
        </p:nvSpPr>
        <p:spPr>
          <a:xfrm>
            <a:off x="683657" y="2802493"/>
            <a:ext cx="7776686" cy="312539"/>
          </a:xfrm>
          <a:prstGeom prst="rect">
            <a:avLst/>
          </a:prstGeom>
          <a:noFill/>
          <a:ln/>
        </p:spPr>
        <p:txBody>
          <a:bodyPr wrap="none" lIns="0" tIns="0" rIns="0" bIns="0" rtlCol="0" anchor="t"/>
          <a:lstStyle/>
          <a:p>
            <a:pPr algn="l" indent="0" marL="0">
              <a:lnSpc>
                <a:spcPts val="2450"/>
              </a:lnSpc>
              <a:buNone/>
            </a:pPr>
            <a:r>
              <a:rPr lang="en-US" sz="1500" dirty="0">
                <a:solidFill>
                  <a:srgbClr val="2A2742"/>
                </a:solidFill>
                <a:latin typeface="Arimo" pitchFamily="34" charset="0"/>
                <a:ea typeface="Arimo" pitchFamily="34" charset="-122"/>
                <a:cs typeface="Arimo" pitchFamily="34" charset="-120"/>
              </a:rPr>
              <a:t>A platform for data science competitions and resources, offering a wide array of datasets.</a:t>
            </a:r>
            <a:endParaRPr lang="en-US" sz="1500" dirty="0"/>
          </a:p>
        </p:txBody>
      </p:sp>
      <p:pic>
        <p:nvPicPr>
          <p:cNvPr id="7" name="Image 2" descr="preencoded.png">    </p:cNvPr>
          <p:cNvPicPr>
            <a:picLocks noChangeAspect="1"/>
          </p:cNvPicPr>
          <p:nvPr/>
        </p:nvPicPr>
        <p:blipFill>
          <a:blip r:embed="rId3"/>
          <a:stretch>
            <a:fillRect/>
          </a:stretch>
        </p:blipFill>
        <p:spPr>
          <a:xfrm>
            <a:off x="683657" y="3701058"/>
            <a:ext cx="488275" cy="488275"/>
          </a:xfrm>
          <a:prstGeom prst="rect">
            <a:avLst/>
          </a:prstGeom>
        </p:spPr>
      </p:pic>
      <p:sp>
        <p:nvSpPr>
          <p:cNvPr id="8" name="Text 3"/>
          <p:cNvSpPr/>
          <p:nvPr/>
        </p:nvSpPr>
        <p:spPr>
          <a:xfrm>
            <a:off x="683657" y="4384596"/>
            <a:ext cx="3780115" cy="305157"/>
          </a:xfrm>
          <a:prstGeom prst="rect">
            <a:avLst/>
          </a:prstGeom>
          <a:noFill/>
          <a:ln/>
        </p:spPr>
        <p:txBody>
          <a:bodyPr wrap="none" lIns="0" tIns="0" rIns="0" bIns="0" rtlCol="0" anchor="t"/>
          <a:lstStyle/>
          <a:p>
            <a:pPr algn="l" indent="0" marL="0">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UCI Machine Learning Repository</a:t>
            </a:r>
            <a:endParaRPr lang="en-US" sz="1900" dirty="0"/>
          </a:p>
        </p:txBody>
      </p:sp>
      <p:sp>
        <p:nvSpPr>
          <p:cNvPr id="9" name="Text 4"/>
          <p:cNvSpPr/>
          <p:nvPr/>
        </p:nvSpPr>
        <p:spPr>
          <a:xfrm>
            <a:off x="683657" y="4806910"/>
            <a:ext cx="7776686" cy="312539"/>
          </a:xfrm>
          <a:prstGeom prst="rect">
            <a:avLst/>
          </a:prstGeom>
          <a:noFill/>
          <a:ln/>
        </p:spPr>
        <p:txBody>
          <a:bodyPr wrap="none" lIns="0" tIns="0" rIns="0" bIns="0" rtlCol="0" anchor="t"/>
          <a:lstStyle/>
          <a:p>
            <a:pPr algn="l" indent="0" marL="0">
              <a:lnSpc>
                <a:spcPts val="2450"/>
              </a:lnSpc>
              <a:buNone/>
            </a:pPr>
            <a:r>
              <a:rPr lang="en-US" sz="1500" dirty="0">
                <a:solidFill>
                  <a:srgbClr val="2A2742"/>
                </a:solidFill>
                <a:latin typeface="Arimo" pitchFamily="34" charset="0"/>
                <a:ea typeface="Arimo" pitchFamily="34" charset="-122"/>
                <a:cs typeface="Arimo" pitchFamily="34" charset="-120"/>
              </a:rPr>
              <a:t>A well-curated collection of datasets used for research and educational purposes.</a:t>
            </a:r>
            <a:endParaRPr lang="en-US" sz="1500" dirty="0"/>
          </a:p>
        </p:txBody>
      </p:sp>
      <p:pic>
        <p:nvPicPr>
          <p:cNvPr id="10" name="Image 3" descr="preencoded.png">    </p:cNvPr>
          <p:cNvPicPr>
            <a:picLocks noChangeAspect="1"/>
          </p:cNvPicPr>
          <p:nvPr/>
        </p:nvPicPr>
        <p:blipFill>
          <a:blip r:embed="rId4"/>
          <a:stretch>
            <a:fillRect/>
          </a:stretch>
        </p:blipFill>
        <p:spPr>
          <a:xfrm>
            <a:off x="683657" y="5705475"/>
            <a:ext cx="488275" cy="488275"/>
          </a:xfrm>
          <a:prstGeom prst="rect">
            <a:avLst/>
          </a:prstGeom>
        </p:spPr>
      </p:pic>
      <p:sp>
        <p:nvSpPr>
          <p:cNvPr id="11" name="Text 5"/>
          <p:cNvSpPr/>
          <p:nvPr/>
        </p:nvSpPr>
        <p:spPr>
          <a:xfrm>
            <a:off x="683657" y="6389013"/>
            <a:ext cx="2441734" cy="305157"/>
          </a:xfrm>
          <a:prstGeom prst="rect">
            <a:avLst/>
          </a:prstGeom>
          <a:noFill/>
          <a:ln/>
        </p:spPr>
        <p:txBody>
          <a:bodyPr wrap="none" lIns="0" tIns="0" rIns="0" bIns="0" rtlCol="0" anchor="t"/>
          <a:lstStyle/>
          <a:p>
            <a:pPr algn="l" indent="0" marL="0">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IEEE DataPort</a:t>
            </a:r>
            <a:endParaRPr lang="en-US" sz="1900" dirty="0"/>
          </a:p>
        </p:txBody>
      </p:sp>
      <p:sp>
        <p:nvSpPr>
          <p:cNvPr id="12" name="Text 6"/>
          <p:cNvSpPr/>
          <p:nvPr/>
        </p:nvSpPr>
        <p:spPr>
          <a:xfrm>
            <a:off x="683657" y="6811328"/>
            <a:ext cx="7776686" cy="625078"/>
          </a:xfrm>
          <a:prstGeom prst="rect">
            <a:avLst/>
          </a:prstGeom>
          <a:noFill/>
          <a:ln/>
        </p:spPr>
        <p:txBody>
          <a:bodyPr wrap="square" lIns="0" tIns="0" rIns="0" bIns="0" rtlCol="0" anchor="t"/>
          <a:lstStyle/>
          <a:p>
            <a:pPr algn="l" indent="0" marL="0">
              <a:lnSpc>
                <a:spcPts val="2450"/>
              </a:lnSpc>
              <a:buNone/>
            </a:pPr>
            <a:r>
              <a:rPr lang="en-US" sz="1500" dirty="0">
                <a:solidFill>
                  <a:srgbClr val="2A2742"/>
                </a:solidFill>
                <a:latin typeface="Arimo" pitchFamily="34" charset="0"/>
                <a:ea typeface="Arimo" pitchFamily="34" charset="-122"/>
                <a:cs typeface="Arimo" pitchFamily="34" charset="-120"/>
              </a:rPr>
              <a:t>A repository hosted by the Institute of Electrical and Electronics Engineers, providing a diverse range of data.</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0447" y="566738"/>
            <a:ext cx="10625852" cy="643295"/>
          </a:xfrm>
          <a:prstGeom prst="rect">
            <a:avLst/>
          </a:prstGeom>
          <a:noFill/>
          <a:ln/>
        </p:spPr>
        <p:txBody>
          <a:bodyPr wrap="none" lIns="0" tIns="0" rIns="0" bIns="0" rtlCol="0" anchor="t"/>
          <a:lstStyle/>
          <a:p>
            <a:pPr indent="0" marL="0">
              <a:lnSpc>
                <a:spcPts val="5050"/>
              </a:lnSpc>
              <a:buNone/>
            </a:pPr>
            <a:r>
              <a:rPr lang="en-US" sz="4050" b="1" dirty="0">
                <a:solidFill>
                  <a:srgbClr val="231971"/>
                </a:solidFill>
                <a:latin typeface="Outfit Extra Bold" pitchFamily="34" charset="0"/>
                <a:ea typeface="Outfit Extra Bold" pitchFamily="34" charset="-122"/>
                <a:cs typeface="Outfit Extra Bold" pitchFamily="34" charset="-120"/>
              </a:rPr>
              <a:t>Implementing Data Science: Where and How</a:t>
            </a:r>
            <a:endParaRPr lang="en-US" sz="4050" dirty="0"/>
          </a:p>
        </p:txBody>
      </p:sp>
      <p:sp>
        <p:nvSpPr>
          <p:cNvPr id="3" name="Shape 1"/>
          <p:cNvSpPr/>
          <p:nvPr/>
        </p:nvSpPr>
        <p:spPr>
          <a:xfrm>
            <a:off x="720447" y="1621750"/>
            <a:ext cx="1648658" cy="1186101"/>
          </a:xfrm>
          <a:prstGeom prst="roundRect">
            <a:avLst>
              <a:gd name="adj" fmla="val 7290"/>
            </a:avLst>
          </a:prstGeom>
          <a:solidFill>
            <a:srgbClr val="000000"/>
          </a:solidFill>
          <a:ln w="7620">
            <a:solidFill>
              <a:srgbClr val="E2D27F"/>
            </a:solidFill>
            <a:prstDash val="solid"/>
          </a:ln>
        </p:spPr>
      </p:sp>
      <p:sp>
        <p:nvSpPr>
          <p:cNvPr id="4" name="Text 2"/>
          <p:cNvSpPr/>
          <p:nvPr/>
        </p:nvSpPr>
        <p:spPr>
          <a:xfrm>
            <a:off x="933926" y="2008942"/>
            <a:ext cx="100370" cy="411599"/>
          </a:xfrm>
          <a:prstGeom prst="rect">
            <a:avLst/>
          </a:prstGeom>
          <a:noFill/>
          <a:ln/>
        </p:spPr>
        <p:txBody>
          <a:bodyPr wrap="none" lIns="0" tIns="0" rIns="0" bIns="0" rtlCol="0" anchor="t"/>
          <a:lstStyle/>
          <a:p>
            <a:pPr algn="ctr" indent="0" marL="0">
              <a:lnSpc>
                <a:spcPts val="3200"/>
              </a:lnSpc>
              <a:buNone/>
            </a:pPr>
            <a:r>
              <a:rPr lang="en-US" sz="2000" b="1" dirty="0">
                <a:solidFill>
                  <a:srgbClr val="000000"/>
                </a:solidFill>
                <a:latin typeface="Outfit Extra Bold" pitchFamily="34" charset="0"/>
                <a:ea typeface="Outfit Extra Bold" pitchFamily="34" charset="-122"/>
                <a:cs typeface="Outfit Extra Bold" pitchFamily="34" charset="-120"/>
              </a:rPr>
              <a:t>1</a:t>
            </a:r>
            <a:endParaRPr lang="en-US" sz="2000" dirty="0"/>
          </a:p>
        </p:txBody>
      </p:sp>
      <p:sp>
        <p:nvSpPr>
          <p:cNvPr id="5" name="Text 3"/>
          <p:cNvSpPr/>
          <p:nvPr/>
        </p:nvSpPr>
        <p:spPr>
          <a:xfrm>
            <a:off x="2574965" y="1827609"/>
            <a:ext cx="2573179" cy="321588"/>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Industry Applications</a:t>
            </a:r>
            <a:endParaRPr lang="en-US" sz="2000" dirty="0"/>
          </a:p>
        </p:txBody>
      </p:sp>
      <p:sp>
        <p:nvSpPr>
          <p:cNvPr id="6" name="Text 4"/>
          <p:cNvSpPr/>
          <p:nvPr/>
        </p:nvSpPr>
        <p:spPr>
          <a:xfrm>
            <a:off x="2574965" y="2272665"/>
            <a:ext cx="9240560" cy="329327"/>
          </a:xfrm>
          <a:prstGeom prst="rect">
            <a:avLst/>
          </a:prstGeom>
          <a:noFill/>
          <a:ln/>
        </p:spPr>
        <p:txBody>
          <a:bodyPr wrap="non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Data science finds wide-ranging applications across industries such as healthcare, finance, and retail.</a:t>
            </a:r>
            <a:endParaRPr lang="en-US" sz="1600" dirty="0"/>
          </a:p>
        </p:txBody>
      </p:sp>
      <p:sp>
        <p:nvSpPr>
          <p:cNvPr id="7" name="Shape 5"/>
          <p:cNvSpPr/>
          <p:nvPr/>
        </p:nvSpPr>
        <p:spPr>
          <a:xfrm>
            <a:off x="2471976" y="2798326"/>
            <a:ext cx="11335107" cy="11430"/>
          </a:xfrm>
          <a:prstGeom prst="roundRect">
            <a:avLst>
              <a:gd name="adj" fmla="val 756443"/>
            </a:avLst>
          </a:prstGeom>
          <a:solidFill>
            <a:srgbClr val="FCEC99"/>
          </a:solidFill>
          <a:ln/>
        </p:spPr>
      </p:sp>
      <p:sp>
        <p:nvSpPr>
          <p:cNvPr id="8" name="Shape 6"/>
          <p:cNvSpPr/>
          <p:nvPr/>
        </p:nvSpPr>
        <p:spPr>
          <a:xfrm>
            <a:off x="720447" y="2910721"/>
            <a:ext cx="3297317" cy="1515428"/>
          </a:xfrm>
          <a:prstGeom prst="roundRect">
            <a:avLst>
              <a:gd name="adj" fmla="val 5705"/>
            </a:avLst>
          </a:prstGeom>
          <a:solidFill>
            <a:srgbClr val="000000"/>
          </a:solidFill>
          <a:ln w="7620">
            <a:solidFill>
              <a:srgbClr val="7765FF"/>
            </a:solidFill>
            <a:prstDash val="solid"/>
          </a:ln>
        </p:spPr>
      </p:sp>
      <p:sp>
        <p:nvSpPr>
          <p:cNvPr id="9" name="Text 7"/>
          <p:cNvSpPr/>
          <p:nvPr/>
        </p:nvSpPr>
        <p:spPr>
          <a:xfrm>
            <a:off x="933926" y="3462576"/>
            <a:ext cx="148233" cy="411599"/>
          </a:xfrm>
          <a:prstGeom prst="rect">
            <a:avLst/>
          </a:prstGeom>
          <a:noFill/>
          <a:ln/>
        </p:spPr>
        <p:txBody>
          <a:bodyPr wrap="none" lIns="0" tIns="0" rIns="0" bIns="0" rtlCol="0" anchor="t"/>
          <a:lstStyle/>
          <a:p>
            <a:pPr algn="ctr" indent="0" marL="0">
              <a:lnSpc>
                <a:spcPts val="3200"/>
              </a:lnSpc>
              <a:buNone/>
            </a:pPr>
            <a:r>
              <a:rPr lang="en-US" sz="2000" b="1" dirty="0">
                <a:solidFill>
                  <a:srgbClr val="FFFFFF"/>
                </a:solidFill>
                <a:latin typeface="Outfit Extra Bold" pitchFamily="34" charset="0"/>
                <a:ea typeface="Outfit Extra Bold" pitchFamily="34" charset="-122"/>
                <a:cs typeface="Outfit Extra Bold" pitchFamily="34" charset="-120"/>
              </a:rPr>
              <a:t>2</a:t>
            </a:r>
            <a:endParaRPr lang="en-US" sz="2000" dirty="0"/>
          </a:p>
        </p:txBody>
      </p:sp>
      <p:sp>
        <p:nvSpPr>
          <p:cNvPr id="10" name="Text 8"/>
          <p:cNvSpPr/>
          <p:nvPr/>
        </p:nvSpPr>
        <p:spPr>
          <a:xfrm>
            <a:off x="4223623" y="3116580"/>
            <a:ext cx="2573179" cy="321588"/>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Business Intelligence</a:t>
            </a:r>
            <a:endParaRPr lang="en-US" sz="2000" dirty="0"/>
          </a:p>
        </p:txBody>
      </p:sp>
      <p:sp>
        <p:nvSpPr>
          <p:cNvPr id="11" name="Text 9"/>
          <p:cNvSpPr/>
          <p:nvPr/>
        </p:nvSpPr>
        <p:spPr>
          <a:xfrm>
            <a:off x="4223623" y="3561636"/>
            <a:ext cx="9480471" cy="658654"/>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Data science helps businesses understand their customers, analyze market trends, and make informed decisions.</a:t>
            </a:r>
            <a:endParaRPr lang="en-US" sz="1600" dirty="0"/>
          </a:p>
        </p:txBody>
      </p:sp>
      <p:sp>
        <p:nvSpPr>
          <p:cNvPr id="12" name="Shape 10"/>
          <p:cNvSpPr/>
          <p:nvPr/>
        </p:nvSpPr>
        <p:spPr>
          <a:xfrm>
            <a:off x="4120634" y="4416623"/>
            <a:ext cx="9686449" cy="11430"/>
          </a:xfrm>
          <a:prstGeom prst="roundRect">
            <a:avLst>
              <a:gd name="adj" fmla="val 756443"/>
            </a:avLst>
          </a:prstGeom>
          <a:solidFill>
            <a:srgbClr val="5E4CE6"/>
          </a:solidFill>
          <a:ln/>
        </p:spPr>
      </p:sp>
      <p:sp>
        <p:nvSpPr>
          <p:cNvPr id="13" name="Shape 11"/>
          <p:cNvSpPr/>
          <p:nvPr/>
        </p:nvSpPr>
        <p:spPr>
          <a:xfrm>
            <a:off x="720447" y="4529018"/>
            <a:ext cx="4945975" cy="1515428"/>
          </a:xfrm>
          <a:prstGeom prst="roundRect">
            <a:avLst>
              <a:gd name="adj" fmla="val 5705"/>
            </a:avLst>
          </a:prstGeom>
          <a:solidFill>
            <a:srgbClr val="000000"/>
          </a:solidFill>
          <a:ln w="7620">
            <a:solidFill>
              <a:srgbClr val="BE95DE"/>
            </a:solidFill>
            <a:prstDash val="solid"/>
          </a:ln>
        </p:spPr>
      </p:sp>
      <p:sp>
        <p:nvSpPr>
          <p:cNvPr id="14" name="Text 12"/>
          <p:cNvSpPr/>
          <p:nvPr/>
        </p:nvSpPr>
        <p:spPr>
          <a:xfrm>
            <a:off x="933926" y="5080873"/>
            <a:ext cx="146447" cy="411599"/>
          </a:xfrm>
          <a:prstGeom prst="rect">
            <a:avLst/>
          </a:prstGeom>
          <a:noFill/>
          <a:ln/>
        </p:spPr>
        <p:txBody>
          <a:bodyPr wrap="none" lIns="0" tIns="0" rIns="0" bIns="0" rtlCol="0" anchor="t"/>
          <a:lstStyle/>
          <a:p>
            <a:pPr algn="ctr" indent="0" marL="0">
              <a:lnSpc>
                <a:spcPts val="3200"/>
              </a:lnSpc>
              <a:buNone/>
            </a:pPr>
            <a:r>
              <a:rPr lang="en-US" sz="2000" b="1" dirty="0">
                <a:solidFill>
                  <a:srgbClr val="000000"/>
                </a:solidFill>
                <a:latin typeface="Outfit Extra Bold" pitchFamily="34" charset="0"/>
                <a:ea typeface="Outfit Extra Bold" pitchFamily="34" charset="-122"/>
                <a:cs typeface="Outfit Extra Bold" pitchFamily="34" charset="-120"/>
              </a:rPr>
              <a:t>3</a:t>
            </a:r>
            <a:endParaRPr lang="en-US" sz="2000" dirty="0"/>
          </a:p>
        </p:txBody>
      </p:sp>
      <p:sp>
        <p:nvSpPr>
          <p:cNvPr id="15" name="Text 13"/>
          <p:cNvSpPr/>
          <p:nvPr/>
        </p:nvSpPr>
        <p:spPr>
          <a:xfrm>
            <a:off x="5872282" y="4734878"/>
            <a:ext cx="3283387" cy="321588"/>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Research and Development</a:t>
            </a:r>
            <a:endParaRPr lang="en-US" sz="2000" dirty="0"/>
          </a:p>
        </p:txBody>
      </p:sp>
      <p:sp>
        <p:nvSpPr>
          <p:cNvPr id="16" name="Text 14"/>
          <p:cNvSpPr/>
          <p:nvPr/>
        </p:nvSpPr>
        <p:spPr>
          <a:xfrm>
            <a:off x="5872282" y="5179933"/>
            <a:ext cx="7831812" cy="658654"/>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Data science is crucial for research and development, enabling scientists and engineers to analyze complex data.</a:t>
            </a:r>
            <a:endParaRPr lang="en-US" sz="1600" dirty="0"/>
          </a:p>
        </p:txBody>
      </p:sp>
      <p:sp>
        <p:nvSpPr>
          <p:cNvPr id="17" name="Shape 15"/>
          <p:cNvSpPr/>
          <p:nvPr/>
        </p:nvSpPr>
        <p:spPr>
          <a:xfrm>
            <a:off x="5769293" y="6034921"/>
            <a:ext cx="8037790" cy="11430"/>
          </a:xfrm>
          <a:prstGeom prst="roundRect">
            <a:avLst>
              <a:gd name="adj" fmla="val 756443"/>
            </a:avLst>
          </a:prstGeom>
          <a:solidFill>
            <a:srgbClr val="D8AFF8"/>
          </a:solidFill>
          <a:ln/>
        </p:spPr>
      </p:sp>
      <p:sp>
        <p:nvSpPr>
          <p:cNvPr id="18" name="Shape 16"/>
          <p:cNvSpPr/>
          <p:nvPr/>
        </p:nvSpPr>
        <p:spPr>
          <a:xfrm>
            <a:off x="720447" y="6147316"/>
            <a:ext cx="6594753" cy="1515428"/>
          </a:xfrm>
          <a:prstGeom prst="roundRect">
            <a:avLst>
              <a:gd name="adj" fmla="val 5705"/>
            </a:avLst>
          </a:prstGeom>
          <a:solidFill>
            <a:srgbClr val="000000"/>
          </a:solidFill>
          <a:ln w="7620">
            <a:solidFill>
              <a:srgbClr val="94CAA3"/>
            </a:solidFill>
            <a:prstDash val="solid"/>
          </a:ln>
        </p:spPr>
      </p:sp>
      <p:sp>
        <p:nvSpPr>
          <p:cNvPr id="19" name="Text 17"/>
          <p:cNvSpPr/>
          <p:nvPr/>
        </p:nvSpPr>
        <p:spPr>
          <a:xfrm>
            <a:off x="933926" y="6699171"/>
            <a:ext cx="157758" cy="411599"/>
          </a:xfrm>
          <a:prstGeom prst="rect">
            <a:avLst/>
          </a:prstGeom>
          <a:noFill/>
          <a:ln/>
        </p:spPr>
        <p:txBody>
          <a:bodyPr wrap="none" lIns="0" tIns="0" rIns="0" bIns="0" rtlCol="0" anchor="t"/>
          <a:lstStyle/>
          <a:p>
            <a:pPr algn="ctr" indent="0" marL="0">
              <a:lnSpc>
                <a:spcPts val="3200"/>
              </a:lnSpc>
              <a:buNone/>
            </a:pPr>
            <a:r>
              <a:rPr lang="en-US" sz="2000" b="1" dirty="0">
                <a:solidFill>
                  <a:srgbClr val="000000"/>
                </a:solidFill>
                <a:latin typeface="Outfit Extra Bold" pitchFamily="34" charset="0"/>
                <a:ea typeface="Outfit Extra Bold" pitchFamily="34" charset="-122"/>
                <a:cs typeface="Outfit Extra Bold" pitchFamily="34" charset="-120"/>
              </a:rPr>
              <a:t>4</a:t>
            </a:r>
            <a:endParaRPr lang="en-US" sz="2000" dirty="0"/>
          </a:p>
        </p:txBody>
      </p:sp>
      <p:sp>
        <p:nvSpPr>
          <p:cNvPr id="20" name="Text 18"/>
          <p:cNvSpPr/>
          <p:nvPr/>
        </p:nvSpPr>
        <p:spPr>
          <a:xfrm>
            <a:off x="7521059" y="6353175"/>
            <a:ext cx="2573179" cy="321588"/>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Personal Growth</a:t>
            </a:r>
            <a:endParaRPr lang="en-US" sz="2000" dirty="0"/>
          </a:p>
        </p:txBody>
      </p:sp>
      <p:sp>
        <p:nvSpPr>
          <p:cNvPr id="21" name="Text 19"/>
          <p:cNvSpPr/>
          <p:nvPr/>
        </p:nvSpPr>
        <p:spPr>
          <a:xfrm>
            <a:off x="7521059" y="6798231"/>
            <a:ext cx="6183035" cy="658654"/>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Data science skills are valuable for personal growth, enhancing decision-making and problem-solving abilities.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11637"/>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Resources for Your Data Science Journey</a:t>
            </a:r>
            <a:endParaRPr lang="en-US" sz="4450" dirty="0"/>
          </a:p>
        </p:txBody>
      </p:sp>
      <p:sp>
        <p:nvSpPr>
          <p:cNvPr id="4" name="Shape 1"/>
          <p:cNvSpPr/>
          <p:nvPr/>
        </p:nvSpPr>
        <p:spPr>
          <a:xfrm>
            <a:off x="793790" y="2469356"/>
            <a:ext cx="3664863" cy="2410897"/>
          </a:xfrm>
          <a:prstGeom prst="roundRect">
            <a:avLst>
              <a:gd name="adj" fmla="val 3952"/>
            </a:avLst>
          </a:prstGeom>
          <a:solidFill>
            <a:srgbClr val="E9E6FA"/>
          </a:solidFill>
          <a:ln w="7620">
            <a:solidFill>
              <a:srgbClr val="BDB8DF"/>
            </a:solidFill>
            <a:prstDash val="solid"/>
          </a:ln>
        </p:spPr>
      </p:sp>
      <p:sp>
        <p:nvSpPr>
          <p:cNvPr id="5" name="Text 2"/>
          <p:cNvSpPr/>
          <p:nvPr/>
        </p:nvSpPr>
        <p:spPr>
          <a:xfrm>
            <a:off x="1028224" y="2703790"/>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Colab</a:t>
            </a:r>
            <a:endParaRPr lang="en-US" sz="2200" dirty="0"/>
          </a:p>
        </p:txBody>
      </p:sp>
      <p:sp>
        <p:nvSpPr>
          <p:cNvPr id="6" name="Text 3"/>
          <p:cNvSpPr/>
          <p:nvPr/>
        </p:nvSpPr>
        <p:spPr>
          <a:xfrm>
            <a:off x="1028224" y="3194209"/>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 cloud-based Jupyter notebook environment for running Python code and exploring data.</a:t>
            </a:r>
            <a:endParaRPr lang="en-US" sz="1750" dirty="0"/>
          </a:p>
        </p:txBody>
      </p:sp>
      <p:sp>
        <p:nvSpPr>
          <p:cNvPr id="7" name="Shape 4"/>
          <p:cNvSpPr/>
          <p:nvPr/>
        </p:nvSpPr>
        <p:spPr>
          <a:xfrm>
            <a:off x="4685467" y="2469356"/>
            <a:ext cx="3664863" cy="2410897"/>
          </a:xfrm>
          <a:prstGeom prst="roundRect">
            <a:avLst>
              <a:gd name="adj" fmla="val 3952"/>
            </a:avLst>
          </a:prstGeom>
          <a:solidFill>
            <a:srgbClr val="E9E6FA"/>
          </a:solidFill>
          <a:ln w="7620">
            <a:solidFill>
              <a:srgbClr val="BDB8DF"/>
            </a:solidFill>
            <a:prstDash val="solid"/>
          </a:ln>
        </p:spPr>
      </p:sp>
      <p:sp>
        <p:nvSpPr>
          <p:cNvPr id="8" name="Text 5"/>
          <p:cNvSpPr/>
          <p:nvPr/>
        </p:nvSpPr>
        <p:spPr>
          <a:xfrm>
            <a:off x="4919901" y="2703790"/>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Tableau</a:t>
            </a:r>
            <a:endParaRPr lang="en-US" sz="2200" dirty="0"/>
          </a:p>
        </p:txBody>
      </p:sp>
      <p:sp>
        <p:nvSpPr>
          <p:cNvPr id="9" name="Text 6"/>
          <p:cNvSpPr/>
          <p:nvPr/>
        </p:nvSpPr>
        <p:spPr>
          <a:xfrm>
            <a:off x="4919901" y="3194209"/>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 powerful data visualization tool for creating interactive dashboards and reports.</a:t>
            </a:r>
            <a:endParaRPr lang="en-US" sz="1750" dirty="0"/>
          </a:p>
        </p:txBody>
      </p:sp>
      <p:sp>
        <p:nvSpPr>
          <p:cNvPr id="10" name="Shape 7"/>
          <p:cNvSpPr/>
          <p:nvPr/>
        </p:nvSpPr>
        <p:spPr>
          <a:xfrm>
            <a:off x="793790" y="5107067"/>
            <a:ext cx="3664863" cy="2410897"/>
          </a:xfrm>
          <a:prstGeom prst="roundRect">
            <a:avLst>
              <a:gd name="adj" fmla="val 3952"/>
            </a:avLst>
          </a:prstGeom>
          <a:solidFill>
            <a:srgbClr val="E9E6FA"/>
          </a:solidFill>
          <a:ln w="7620">
            <a:solidFill>
              <a:srgbClr val="BDB8DF"/>
            </a:solidFill>
            <a:prstDash val="solid"/>
          </a:ln>
        </p:spPr>
      </p:sp>
      <p:sp>
        <p:nvSpPr>
          <p:cNvPr id="11" name="Text 8"/>
          <p:cNvSpPr/>
          <p:nvPr/>
        </p:nvSpPr>
        <p:spPr>
          <a:xfrm>
            <a:off x="1028224" y="5341501"/>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Weka</a:t>
            </a:r>
            <a:endParaRPr lang="en-US" sz="2200" dirty="0"/>
          </a:p>
        </p:txBody>
      </p:sp>
      <p:sp>
        <p:nvSpPr>
          <p:cNvPr id="12" name="Text 9"/>
          <p:cNvSpPr/>
          <p:nvPr/>
        </p:nvSpPr>
        <p:spPr>
          <a:xfrm>
            <a:off x="1028224" y="5831919"/>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 collection of machine learning algorithms for data analysis and prediction, providing a user-friendly interface.</a:t>
            </a:r>
            <a:endParaRPr lang="en-US" sz="1750" dirty="0"/>
          </a:p>
        </p:txBody>
      </p:sp>
      <p:sp>
        <p:nvSpPr>
          <p:cNvPr id="13" name="Shape 10"/>
          <p:cNvSpPr/>
          <p:nvPr/>
        </p:nvSpPr>
        <p:spPr>
          <a:xfrm>
            <a:off x="4685467" y="5107067"/>
            <a:ext cx="3664863" cy="2410897"/>
          </a:xfrm>
          <a:prstGeom prst="roundRect">
            <a:avLst>
              <a:gd name="adj" fmla="val 3952"/>
            </a:avLst>
          </a:prstGeom>
          <a:solidFill>
            <a:srgbClr val="E9E6FA"/>
          </a:solidFill>
          <a:ln w="7620">
            <a:solidFill>
              <a:srgbClr val="BDB8DF"/>
            </a:solidFill>
            <a:prstDash val="solid"/>
          </a:ln>
        </p:spPr>
      </p:sp>
      <p:sp>
        <p:nvSpPr>
          <p:cNvPr id="14" name="Text 11"/>
          <p:cNvSpPr/>
          <p:nvPr/>
        </p:nvSpPr>
        <p:spPr>
          <a:xfrm>
            <a:off x="4919901" y="5341501"/>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Jenni AI</a:t>
            </a:r>
            <a:endParaRPr lang="en-US" sz="2200" dirty="0"/>
          </a:p>
        </p:txBody>
      </p:sp>
      <p:sp>
        <p:nvSpPr>
          <p:cNvPr id="15" name="Text 12"/>
          <p:cNvSpPr/>
          <p:nvPr/>
        </p:nvSpPr>
        <p:spPr>
          <a:xfrm>
            <a:off x="4919901" y="5831919"/>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AI-powered workspace to help you read, write, and organize research with ease.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94096"/>
          </a:xfrm>
          <a:prstGeom prst="rect">
            <a:avLst/>
          </a:prstGeom>
        </p:spPr>
      </p:pic>
      <p:pic>
        <p:nvPicPr>
          <p:cNvPr id="3" name="Image 1" descr="preencoded.png">    </p:cNvPr>
          <p:cNvPicPr>
            <a:picLocks noChangeAspect="1"/>
          </p:cNvPicPr>
          <p:nvPr/>
        </p:nvPicPr>
        <p:blipFill>
          <a:blip r:embed="rId2"/>
          <a:stretch>
            <a:fillRect/>
          </a:stretch>
        </p:blipFill>
        <p:spPr>
          <a:xfrm>
            <a:off x="3529132" y="229314"/>
            <a:ext cx="7572137" cy="1835468"/>
          </a:xfrm>
          <a:prstGeom prst="rect">
            <a:avLst/>
          </a:prstGeom>
        </p:spPr>
      </p:pic>
      <p:sp>
        <p:nvSpPr>
          <p:cNvPr id="4" name="Text 0"/>
          <p:cNvSpPr/>
          <p:nvPr/>
        </p:nvSpPr>
        <p:spPr>
          <a:xfrm>
            <a:off x="642342" y="2798683"/>
            <a:ext cx="10172343" cy="573524"/>
          </a:xfrm>
          <a:prstGeom prst="rect">
            <a:avLst/>
          </a:prstGeom>
          <a:noFill/>
          <a:ln/>
        </p:spPr>
        <p:txBody>
          <a:bodyPr wrap="none" lIns="0" tIns="0" rIns="0" bIns="0" rtlCol="0" anchor="t"/>
          <a:lstStyle/>
          <a:p>
            <a:pPr indent="0" marL="0">
              <a:lnSpc>
                <a:spcPts val="4500"/>
              </a:lnSpc>
              <a:buNone/>
            </a:pPr>
            <a:r>
              <a:rPr lang="en-US" sz="3600" b="1" dirty="0">
                <a:solidFill>
                  <a:srgbClr val="231971"/>
                </a:solidFill>
                <a:latin typeface="Outfit Extra Bold" pitchFamily="34" charset="0"/>
                <a:ea typeface="Outfit Extra Bold" pitchFamily="34" charset="-122"/>
                <a:cs typeface="Outfit Extra Bold" pitchFamily="34" charset="-120"/>
              </a:rPr>
              <a:t>Creating Accounts for Your Data Science Toolkit</a:t>
            </a:r>
            <a:endParaRPr lang="en-US" sz="3600" dirty="0"/>
          </a:p>
        </p:txBody>
      </p:sp>
      <p:sp>
        <p:nvSpPr>
          <p:cNvPr id="5" name="Text 1"/>
          <p:cNvSpPr/>
          <p:nvPr/>
        </p:nvSpPr>
        <p:spPr>
          <a:xfrm>
            <a:off x="642342" y="3739158"/>
            <a:ext cx="6535222" cy="605552"/>
          </a:xfrm>
          <a:prstGeom prst="rect">
            <a:avLst/>
          </a:prstGeom>
          <a:noFill/>
          <a:ln/>
        </p:spPr>
        <p:txBody>
          <a:bodyPr wrap="none" lIns="0" tIns="0" rIns="0" bIns="0" rtlCol="0" anchor="t"/>
          <a:lstStyle/>
          <a:p>
            <a:pPr algn="ctr" indent="0" marL="0">
              <a:lnSpc>
                <a:spcPts val="4750"/>
              </a:lnSpc>
              <a:buNone/>
            </a:pPr>
            <a:r>
              <a:rPr lang="en-US" sz="4750" b="1" dirty="0">
                <a:solidFill>
                  <a:srgbClr val="2A2742"/>
                </a:solidFill>
                <a:latin typeface="Outfit Extra Bold" pitchFamily="34" charset="0"/>
                <a:ea typeface="Outfit Extra Bold" pitchFamily="34" charset="-122"/>
                <a:cs typeface="Outfit Extra Bold" pitchFamily="34" charset="-120"/>
              </a:rPr>
              <a:t>1</a:t>
            </a:r>
            <a:endParaRPr lang="en-US" sz="4750" dirty="0"/>
          </a:p>
        </p:txBody>
      </p:sp>
      <p:sp>
        <p:nvSpPr>
          <p:cNvPr id="6" name="Text 2"/>
          <p:cNvSpPr/>
          <p:nvPr/>
        </p:nvSpPr>
        <p:spPr>
          <a:xfrm>
            <a:off x="2762845" y="4574024"/>
            <a:ext cx="2294096" cy="286703"/>
          </a:xfrm>
          <a:prstGeom prst="rect">
            <a:avLst/>
          </a:prstGeom>
          <a:noFill/>
          <a:ln/>
        </p:spPr>
        <p:txBody>
          <a:bodyPr wrap="none" lIns="0" tIns="0" rIns="0" bIns="0" rtlCol="0" anchor="t"/>
          <a:lstStyle/>
          <a:p>
            <a:pPr algn="ctr" indent="0" marL="0">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Colab</a:t>
            </a:r>
            <a:endParaRPr lang="en-US" sz="1800" dirty="0"/>
          </a:p>
        </p:txBody>
      </p:sp>
      <p:sp>
        <p:nvSpPr>
          <p:cNvPr id="7" name="Text 3"/>
          <p:cNvSpPr/>
          <p:nvPr/>
        </p:nvSpPr>
        <p:spPr>
          <a:xfrm>
            <a:off x="642342" y="4970740"/>
            <a:ext cx="6535222" cy="293489"/>
          </a:xfrm>
          <a:prstGeom prst="rect">
            <a:avLst/>
          </a:prstGeom>
          <a:noFill/>
          <a:ln/>
        </p:spPr>
        <p:txBody>
          <a:bodyPr wrap="none" lIns="0" tIns="0" rIns="0" bIns="0" rtlCol="0" anchor="t"/>
          <a:lstStyle/>
          <a:p>
            <a:pPr algn="ctr" indent="0" marL="0">
              <a:lnSpc>
                <a:spcPts val="2300"/>
              </a:lnSpc>
              <a:buNone/>
            </a:pPr>
            <a:r>
              <a:rPr lang="en-US" sz="1400" dirty="0">
                <a:solidFill>
                  <a:srgbClr val="2A2742"/>
                </a:solidFill>
                <a:latin typeface="Arimo" pitchFamily="34" charset="0"/>
                <a:ea typeface="Arimo" pitchFamily="34" charset="-122"/>
                <a:cs typeface="Arimo" pitchFamily="34" charset="-120"/>
              </a:rPr>
              <a:t>Sign up for a free Google account if you don't have one already.</a:t>
            </a:r>
            <a:endParaRPr lang="en-US" sz="1400" dirty="0"/>
          </a:p>
        </p:txBody>
      </p:sp>
      <p:sp>
        <p:nvSpPr>
          <p:cNvPr id="8" name="Text 4"/>
          <p:cNvSpPr/>
          <p:nvPr/>
        </p:nvSpPr>
        <p:spPr>
          <a:xfrm>
            <a:off x="7452836" y="3739158"/>
            <a:ext cx="6535222" cy="605552"/>
          </a:xfrm>
          <a:prstGeom prst="rect">
            <a:avLst/>
          </a:prstGeom>
          <a:noFill/>
          <a:ln/>
        </p:spPr>
        <p:txBody>
          <a:bodyPr wrap="none" lIns="0" tIns="0" rIns="0" bIns="0" rtlCol="0" anchor="t"/>
          <a:lstStyle/>
          <a:p>
            <a:pPr algn="ctr" indent="0" marL="0">
              <a:lnSpc>
                <a:spcPts val="4750"/>
              </a:lnSpc>
              <a:buNone/>
            </a:pPr>
            <a:r>
              <a:rPr lang="en-US" sz="4750" b="1" dirty="0">
                <a:solidFill>
                  <a:srgbClr val="2A2742"/>
                </a:solidFill>
                <a:latin typeface="Outfit Extra Bold" pitchFamily="34" charset="0"/>
                <a:ea typeface="Outfit Extra Bold" pitchFamily="34" charset="-122"/>
                <a:cs typeface="Outfit Extra Bold" pitchFamily="34" charset="-120"/>
              </a:rPr>
              <a:t>2</a:t>
            </a:r>
            <a:endParaRPr lang="en-US" sz="4750" dirty="0"/>
          </a:p>
        </p:txBody>
      </p:sp>
      <p:sp>
        <p:nvSpPr>
          <p:cNvPr id="9" name="Text 5"/>
          <p:cNvSpPr/>
          <p:nvPr/>
        </p:nvSpPr>
        <p:spPr>
          <a:xfrm>
            <a:off x="9573339" y="4574024"/>
            <a:ext cx="2294096" cy="286703"/>
          </a:xfrm>
          <a:prstGeom prst="rect">
            <a:avLst/>
          </a:prstGeom>
          <a:noFill/>
          <a:ln/>
        </p:spPr>
        <p:txBody>
          <a:bodyPr wrap="none" lIns="0" tIns="0" rIns="0" bIns="0" rtlCol="0" anchor="t"/>
          <a:lstStyle/>
          <a:p>
            <a:pPr algn="ctr" indent="0" marL="0">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Tableau Public</a:t>
            </a:r>
            <a:endParaRPr lang="en-US" sz="1800" dirty="0"/>
          </a:p>
        </p:txBody>
      </p:sp>
      <p:sp>
        <p:nvSpPr>
          <p:cNvPr id="10" name="Text 6"/>
          <p:cNvSpPr/>
          <p:nvPr/>
        </p:nvSpPr>
        <p:spPr>
          <a:xfrm>
            <a:off x="7452836" y="4970740"/>
            <a:ext cx="6535222" cy="293489"/>
          </a:xfrm>
          <a:prstGeom prst="rect">
            <a:avLst/>
          </a:prstGeom>
          <a:noFill/>
          <a:ln/>
        </p:spPr>
        <p:txBody>
          <a:bodyPr wrap="none" lIns="0" tIns="0" rIns="0" bIns="0" rtlCol="0" anchor="t"/>
          <a:lstStyle/>
          <a:p>
            <a:pPr algn="ctr" indent="0" marL="0">
              <a:lnSpc>
                <a:spcPts val="2300"/>
              </a:lnSpc>
              <a:buNone/>
            </a:pPr>
            <a:r>
              <a:rPr lang="en-US" sz="1400" dirty="0">
                <a:solidFill>
                  <a:srgbClr val="2A2742"/>
                </a:solidFill>
                <a:latin typeface="Arimo" pitchFamily="34" charset="0"/>
                <a:ea typeface="Arimo" pitchFamily="34" charset="-122"/>
                <a:cs typeface="Arimo" pitchFamily="34" charset="-120"/>
              </a:rPr>
              <a:t>Create a free account to access Tableau's public data visualization platform.</a:t>
            </a:r>
            <a:endParaRPr lang="en-US" sz="1400" dirty="0"/>
          </a:p>
        </p:txBody>
      </p:sp>
      <p:sp>
        <p:nvSpPr>
          <p:cNvPr id="11" name="Text 7"/>
          <p:cNvSpPr/>
          <p:nvPr/>
        </p:nvSpPr>
        <p:spPr>
          <a:xfrm>
            <a:off x="642342" y="5906453"/>
            <a:ext cx="6535222" cy="605552"/>
          </a:xfrm>
          <a:prstGeom prst="rect">
            <a:avLst/>
          </a:prstGeom>
          <a:noFill/>
          <a:ln/>
        </p:spPr>
        <p:txBody>
          <a:bodyPr wrap="none" lIns="0" tIns="0" rIns="0" bIns="0" rtlCol="0" anchor="t"/>
          <a:lstStyle/>
          <a:p>
            <a:pPr algn="ctr" indent="0" marL="0">
              <a:lnSpc>
                <a:spcPts val="4750"/>
              </a:lnSpc>
              <a:buNone/>
            </a:pPr>
            <a:r>
              <a:rPr lang="en-US" sz="4750" b="1" dirty="0">
                <a:solidFill>
                  <a:srgbClr val="2A2742"/>
                </a:solidFill>
                <a:latin typeface="Outfit Extra Bold" pitchFamily="34" charset="0"/>
                <a:ea typeface="Outfit Extra Bold" pitchFamily="34" charset="-122"/>
                <a:cs typeface="Outfit Extra Bold" pitchFamily="34" charset="-120"/>
              </a:rPr>
              <a:t>3</a:t>
            </a:r>
            <a:endParaRPr lang="en-US" sz="4750" dirty="0"/>
          </a:p>
        </p:txBody>
      </p:sp>
      <p:sp>
        <p:nvSpPr>
          <p:cNvPr id="12" name="Text 8"/>
          <p:cNvSpPr/>
          <p:nvPr/>
        </p:nvSpPr>
        <p:spPr>
          <a:xfrm>
            <a:off x="2762845" y="6741319"/>
            <a:ext cx="2294096" cy="286703"/>
          </a:xfrm>
          <a:prstGeom prst="rect">
            <a:avLst/>
          </a:prstGeom>
          <a:noFill/>
          <a:ln/>
        </p:spPr>
        <p:txBody>
          <a:bodyPr wrap="none" lIns="0" tIns="0" rIns="0" bIns="0" rtlCol="0" anchor="t"/>
          <a:lstStyle/>
          <a:p>
            <a:pPr algn="ctr" indent="0" marL="0">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Roboflow</a:t>
            </a:r>
            <a:endParaRPr lang="en-US" sz="1800" dirty="0"/>
          </a:p>
        </p:txBody>
      </p:sp>
      <p:sp>
        <p:nvSpPr>
          <p:cNvPr id="13" name="Text 9"/>
          <p:cNvSpPr/>
          <p:nvPr/>
        </p:nvSpPr>
        <p:spPr>
          <a:xfrm>
            <a:off x="642342" y="7138035"/>
            <a:ext cx="6535222" cy="293489"/>
          </a:xfrm>
          <a:prstGeom prst="rect">
            <a:avLst/>
          </a:prstGeom>
          <a:noFill/>
          <a:ln/>
        </p:spPr>
        <p:txBody>
          <a:bodyPr wrap="none" lIns="0" tIns="0" rIns="0" bIns="0" rtlCol="0" anchor="t"/>
          <a:lstStyle/>
          <a:p>
            <a:pPr algn="ctr" indent="0" marL="0">
              <a:lnSpc>
                <a:spcPts val="2300"/>
              </a:lnSpc>
              <a:buNone/>
            </a:pPr>
            <a:r>
              <a:rPr lang="en-US" sz="1400" dirty="0">
                <a:solidFill>
                  <a:srgbClr val="2A2742"/>
                </a:solidFill>
                <a:latin typeface="Arimo" pitchFamily="34" charset="0"/>
                <a:ea typeface="Arimo" pitchFamily="34" charset="-122"/>
                <a:cs typeface="Arimo" pitchFamily="34" charset="-120"/>
              </a:rPr>
              <a:t>Signup for image data processing tasks for free.</a:t>
            </a:r>
            <a:endParaRPr lang="en-US" sz="1400" dirty="0"/>
          </a:p>
        </p:txBody>
      </p:sp>
      <p:sp>
        <p:nvSpPr>
          <p:cNvPr id="14" name="Text 10"/>
          <p:cNvSpPr/>
          <p:nvPr/>
        </p:nvSpPr>
        <p:spPr>
          <a:xfrm>
            <a:off x="7452836" y="5906453"/>
            <a:ext cx="6535222" cy="605552"/>
          </a:xfrm>
          <a:prstGeom prst="rect">
            <a:avLst/>
          </a:prstGeom>
          <a:noFill/>
          <a:ln/>
        </p:spPr>
        <p:txBody>
          <a:bodyPr wrap="none" lIns="0" tIns="0" rIns="0" bIns="0" rtlCol="0" anchor="t"/>
          <a:lstStyle/>
          <a:p>
            <a:pPr algn="ctr" indent="0" marL="0">
              <a:lnSpc>
                <a:spcPts val="4750"/>
              </a:lnSpc>
              <a:buNone/>
            </a:pPr>
            <a:r>
              <a:rPr lang="en-US" sz="4750" b="1" dirty="0">
                <a:solidFill>
                  <a:srgbClr val="2A2742"/>
                </a:solidFill>
                <a:latin typeface="Outfit Extra Bold" pitchFamily="34" charset="0"/>
                <a:ea typeface="Outfit Extra Bold" pitchFamily="34" charset="-122"/>
                <a:cs typeface="Outfit Extra Bold" pitchFamily="34" charset="-120"/>
              </a:rPr>
              <a:t>4</a:t>
            </a:r>
            <a:endParaRPr lang="en-US" sz="4750" dirty="0"/>
          </a:p>
        </p:txBody>
      </p:sp>
      <p:sp>
        <p:nvSpPr>
          <p:cNvPr id="15" name="Text 11"/>
          <p:cNvSpPr/>
          <p:nvPr/>
        </p:nvSpPr>
        <p:spPr>
          <a:xfrm>
            <a:off x="9573339" y="6741319"/>
            <a:ext cx="2294096" cy="286703"/>
          </a:xfrm>
          <a:prstGeom prst="rect">
            <a:avLst/>
          </a:prstGeom>
          <a:noFill/>
          <a:ln/>
        </p:spPr>
        <p:txBody>
          <a:bodyPr wrap="none" lIns="0" tIns="0" rIns="0" bIns="0" rtlCol="0" anchor="t"/>
          <a:lstStyle/>
          <a:p>
            <a:pPr algn="ctr" indent="0" marL="0">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Jenni AI</a:t>
            </a:r>
            <a:endParaRPr lang="en-US" sz="1800" dirty="0"/>
          </a:p>
        </p:txBody>
      </p:sp>
      <p:sp>
        <p:nvSpPr>
          <p:cNvPr id="16" name="Text 12"/>
          <p:cNvSpPr/>
          <p:nvPr/>
        </p:nvSpPr>
        <p:spPr>
          <a:xfrm>
            <a:off x="7452836" y="7138035"/>
            <a:ext cx="6535222" cy="586978"/>
          </a:xfrm>
          <a:prstGeom prst="rect">
            <a:avLst/>
          </a:prstGeom>
          <a:noFill/>
          <a:ln/>
        </p:spPr>
        <p:txBody>
          <a:bodyPr wrap="square" lIns="0" tIns="0" rIns="0" bIns="0" rtlCol="0" anchor="t"/>
          <a:lstStyle/>
          <a:p>
            <a:pPr algn="ctr" indent="0" marL="0">
              <a:lnSpc>
                <a:spcPts val="2300"/>
              </a:lnSpc>
              <a:buNone/>
            </a:pPr>
            <a:r>
              <a:rPr lang="en-US" sz="1400" dirty="0">
                <a:solidFill>
                  <a:srgbClr val="2A2742"/>
                </a:solidFill>
                <a:latin typeface="Arimo" pitchFamily="34" charset="0"/>
                <a:ea typeface="Arimo" pitchFamily="34" charset="-122"/>
                <a:cs typeface="Arimo" pitchFamily="34" charset="-120"/>
              </a:rPr>
              <a:t>Sign up for a free Jenni AI account to The AI-powered workspace to help you read, write, and organize research with ease.</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6508" y="784622"/>
            <a:ext cx="7734776" cy="568285"/>
          </a:xfrm>
          <a:prstGeom prst="rect">
            <a:avLst/>
          </a:prstGeom>
          <a:noFill/>
          <a:ln/>
        </p:spPr>
        <p:txBody>
          <a:bodyPr wrap="none" lIns="0" tIns="0" rIns="0" bIns="0" rtlCol="0" anchor="t"/>
          <a:lstStyle/>
          <a:p>
            <a:pPr indent="0" marL="0">
              <a:lnSpc>
                <a:spcPts val="4450"/>
              </a:lnSpc>
              <a:buNone/>
            </a:pPr>
            <a:r>
              <a:rPr lang="en-US" sz="3550" b="1" dirty="0">
                <a:solidFill>
                  <a:srgbClr val="231971"/>
                </a:solidFill>
                <a:latin typeface="Outfit Extra Bold" pitchFamily="34" charset="0"/>
                <a:ea typeface="Outfit Extra Bold" pitchFamily="34" charset="-122"/>
                <a:cs typeface="Outfit Extra Bold" pitchFamily="34" charset="-120"/>
              </a:rPr>
              <a:t>First Steps in Python: "Hello, World!"</a:t>
            </a:r>
            <a:endParaRPr lang="en-US" sz="3550" dirty="0"/>
          </a:p>
        </p:txBody>
      </p:sp>
      <p:pic>
        <p:nvPicPr>
          <p:cNvPr id="4" name="Image 1" descr="preencoded.png">    </p:cNvPr>
          <p:cNvPicPr>
            <a:picLocks noChangeAspect="1"/>
          </p:cNvPicPr>
          <p:nvPr/>
        </p:nvPicPr>
        <p:blipFill>
          <a:blip r:embed="rId2"/>
          <a:stretch>
            <a:fillRect/>
          </a:stretch>
        </p:blipFill>
        <p:spPr>
          <a:xfrm>
            <a:off x="636508" y="1625679"/>
            <a:ext cx="909280" cy="1454825"/>
          </a:xfrm>
          <a:prstGeom prst="rect">
            <a:avLst/>
          </a:prstGeom>
        </p:spPr>
      </p:pic>
      <p:sp>
        <p:nvSpPr>
          <p:cNvPr id="5" name="Text 1"/>
          <p:cNvSpPr/>
          <p:nvPr/>
        </p:nvSpPr>
        <p:spPr>
          <a:xfrm>
            <a:off x="1818561" y="1807488"/>
            <a:ext cx="2273260" cy="284083"/>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1. Access Colab</a:t>
            </a:r>
            <a:endParaRPr lang="en-US" sz="1750" dirty="0"/>
          </a:p>
        </p:txBody>
      </p:sp>
      <p:sp>
        <p:nvSpPr>
          <p:cNvPr id="6" name="Text 2"/>
          <p:cNvSpPr/>
          <p:nvPr/>
        </p:nvSpPr>
        <p:spPr>
          <a:xfrm>
            <a:off x="1818561" y="2200632"/>
            <a:ext cx="6688931" cy="290870"/>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Open a new Colab notebook and create a code cell.</a:t>
            </a:r>
            <a:endParaRPr lang="en-US" sz="1400" dirty="0"/>
          </a:p>
        </p:txBody>
      </p:sp>
      <p:pic>
        <p:nvPicPr>
          <p:cNvPr id="7" name="Image 2" descr="preencoded.png">    </p:cNvPr>
          <p:cNvPicPr>
            <a:picLocks noChangeAspect="1"/>
          </p:cNvPicPr>
          <p:nvPr/>
        </p:nvPicPr>
        <p:blipFill>
          <a:blip r:embed="rId3"/>
          <a:stretch>
            <a:fillRect/>
          </a:stretch>
        </p:blipFill>
        <p:spPr>
          <a:xfrm>
            <a:off x="636508" y="3080504"/>
            <a:ext cx="909280" cy="1454825"/>
          </a:xfrm>
          <a:prstGeom prst="rect">
            <a:avLst/>
          </a:prstGeom>
        </p:spPr>
      </p:pic>
      <p:sp>
        <p:nvSpPr>
          <p:cNvPr id="8" name="Text 3"/>
          <p:cNvSpPr/>
          <p:nvPr/>
        </p:nvSpPr>
        <p:spPr>
          <a:xfrm>
            <a:off x="1818561" y="3262313"/>
            <a:ext cx="2273260" cy="284083"/>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2. Write Your Code</a:t>
            </a:r>
            <a:endParaRPr lang="en-US" sz="1750" dirty="0"/>
          </a:p>
        </p:txBody>
      </p:sp>
      <p:sp>
        <p:nvSpPr>
          <p:cNvPr id="9" name="Text 4"/>
          <p:cNvSpPr/>
          <p:nvPr/>
        </p:nvSpPr>
        <p:spPr>
          <a:xfrm>
            <a:off x="1818561" y="3655457"/>
            <a:ext cx="6688931" cy="290870"/>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Type the following code into the cell: `print("Hello, World!")`</a:t>
            </a:r>
            <a:endParaRPr lang="en-US" sz="1400" dirty="0"/>
          </a:p>
        </p:txBody>
      </p:sp>
      <p:pic>
        <p:nvPicPr>
          <p:cNvPr id="10" name="Image 3" descr="preencoded.png">    </p:cNvPr>
          <p:cNvPicPr>
            <a:picLocks noChangeAspect="1"/>
          </p:cNvPicPr>
          <p:nvPr/>
        </p:nvPicPr>
        <p:blipFill>
          <a:blip r:embed="rId4"/>
          <a:stretch>
            <a:fillRect/>
          </a:stretch>
        </p:blipFill>
        <p:spPr>
          <a:xfrm>
            <a:off x="636508" y="4535329"/>
            <a:ext cx="909280" cy="1454825"/>
          </a:xfrm>
          <a:prstGeom prst="rect">
            <a:avLst/>
          </a:prstGeom>
        </p:spPr>
      </p:pic>
      <p:sp>
        <p:nvSpPr>
          <p:cNvPr id="11" name="Text 5"/>
          <p:cNvSpPr/>
          <p:nvPr/>
        </p:nvSpPr>
        <p:spPr>
          <a:xfrm>
            <a:off x="1818561" y="4717137"/>
            <a:ext cx="2273260" cy="284083"/>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3. Run Your Code</a:t>
            </a:r>
            <a:endParaRPr lang="en-US" sz="1750" dirty="0"/>
          </a:p>
        </p:txBody>
      </p:sp>
      <p:sp>
        <p:nvSpPr>
          <p:cNvPr id="12" name="Text 6"/>
          <p:cNvSpPr/>
          <p:nvPr/>
        </p:nvSpPr>
        <p:spPr>
          <a:xfrm>
            <a:off x="1818561" y="5110282"/>
            <a:ext cx="6688931" cy="290870"/>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Run the code cell by pressing Shift + Enter.</a:t>
            </a:r>
            <a:endParaRPr lang="en-US" sz="1400" dirty="0"/>
          </a:p>
        </p:txBody>
      </p:sp>
      <p:pic>
        <p:nvPicPr>
          <p:cNvPr id="13" name="Image 4" descr="preencoded.png">    </p:cNvPr>
          <p:cNvPicPr>
            <a:picLocks noChangeAspect="1"/>
          </p:cNvPicPr>
          <p:nvPr/>
        </p:nvPicPr>
        <p:blipFill>
          <a:blip r:embed="rId5"/>
          <a:stretch>
            <a:fillRect/>
          </a:stretch>
        </p:blipFill>
        <p:spPr>
          <a:xfrm>
            <a:off x="636508" y="5990153"/>
            <a:ext cx="909280" cy="1454825"/>
          </a:xfrm>
          <a:prstGeom prst="rect">
            <a:avLst/>
          </a:prstGeom>
        </p:spPr>
      </p:pic>
      <p:sp>
        <p:nvSpPr>
          <p:cNvPr id="14" name="Text 7"/>
          <p:cNvSpPr/>
          <p:nvPr/>
        </p:nvSpPr>
        <p:spPr>
          <a:xfrm>
            <a:off x="1818561" y="6171962"/>
            <a:ext cx="2273260" cy="284083"/>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4. See the Output</a:t>
            </a:r>
            <a:endParaRPr lang="en-US" sz="1750" dirty="0"/>
          </a:p>
        </p:txBody>
      </p:sp>
      <p:sp>
        <p:nvSpPr>
          <p:cNvPr id="15" name="Text 8"/>
          <p:cNvSpPr/>
          <p:nvPr/>
        </p:nvSpPr>
        <p:spPr>
          <a:xfrm>
            <a:off x="1818561" y="6565106"/>
            <a:ext cx="6688931" cy="290870"/>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The output "Hello, World!" will be displayed below the code cell.</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2024-12-04T12:30:24Z</dcterms:created>
  <dcterms:modified xsi:type="dcterms:W3CDTF">2024-12-04T12:30:24Z</dcterms:modified>
</cp:coreProperties>
</file>